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47AA4-CDD0-4DE5-8036-641936912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E2D62F-68D3-4C06-9507-5944B310C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8DB876-45ED-433F-913A-C85CB014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B15F9-D5D5-4150-9DFD-7E32D9C7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C44EE2-2DD3-4353-83C7-4EF1972D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08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D918B-8643-4D78-AB8D-425E2A18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EE907E-A48F-4C79-BBA6-89D6BE84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701FCC-7165-4BA3-A1A8-E57F628A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53B059-82A0-4D34-9253-3097D21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D865D5-5875-4CC3-8EF7-CE3C3929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18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8F5689-0E33-495D-8888-825D694F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D76467-3C39-40D2-8FEF-2EDCE3463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FFB29-7EEA-4AD3-9CD7-969019BD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6CF8BB-48D8-43FF-BB9B-D84413C7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CE29A0-0AAB-411A-8099-9CB48B17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2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B4382-E669-4CD7-899D-706651AE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E900C-4AE9-45F8-A27F-3D1879CF3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E007DF-57EB-45E4-A3F7-260E32B2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25573E-3053-4CC1-A796-6CF1E1F6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3CEC79-F68B-47DE-B88A-BF42D6F9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8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69ED0-CFB6-4A20-A252-7CE6DA23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C322F8-25F6-4346-9A1E-7666458A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C8B3F1-8F17-4813-A8F4-41A8B5F8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214B5C-49DC-41A3-BD3D-1B32046D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0C5D56-E189-4B41-8A32-97B3D4EC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82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86F61-76F1-4920-8AE5-A92FC39A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0AEBB-50B5-4B89-9D0F-CCDCAB0AE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7F31FA-8156-4500-80D5-D77DCC5EF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FB36BC-7857-406F-ACDA-9D723655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66D71E-69A1-45E4-A084-8B13126A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CE5A1A-0406-407B-84F7-FC25D1D8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43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2B33D-3960-4266-B769-1CC0317D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724B92-842F-4B60-8B1E-39EA728C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F4A966-C91D-4658-808C-7BB5F600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1AFCF9-F243-4AA6-A2DF-50DD83339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96D7CC-E04A-489D-8543-49D2E64C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6F7C41E-1F51-4C7B-8A20-47EA7129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BC111D-CFF2-4E5D-8B2A-B102D8A2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4C9BF2-D944-491B-AD8A-7FF7275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44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3EA3E-C02F-4B7C-A210-514FD795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03CCE5-41DF-4C9C-A3F6-3C72D8EB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48E5CF-C7D1-4E64-A211-5F85A4A4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B30D35-F6A4-454D-9829-9805B569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65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702909-5E25-43AC-98A1-4E666524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8B5371-84BD-447F-8099-302DAF2D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E1B9FD-B7DB-411A-AD7F-DE4A4379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6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BE008-2DED-4D64-B792-8AF3F189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85E9D-4663-4197-B368-AEEF6825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B3AFD-3DA5-4FDA-8E44-5A3E184FD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19042F-426F-4B06-A56D-F4D23A54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33F0BB-8F9E-413D-95E7-AF3CCED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8D184D-B1E2-4F0F-A237-827244B8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76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18E90-6968-4ED9-91DD-1B412E09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F2840A-D5C9-4FE2-8D51-62F6961327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25B5F0-1BBE-44FD-9EB9-65043FB49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37C40-C974-441E-A243-E46975DA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F2556E-C409-4C09-886E-53C485D7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D41D93-10D9-4B93-86DF-CC3C1E7E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37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4D0E70-396E-4A81-BB2B-3FFAB403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9392-50AE-4DE1-8C7C-9B73F43E1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3AD883-FB5E-4116-914C-4534B3FC4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6806-E84E-4E8A-AD16-935B1C8084FA}" type="datetimeFigureOut">
              <a:rPr lang="cs-CZ" smtClean="0"/>
              <a:t>31.03.2020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37579-FED1-4507-915E-9F9ED5F56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56D5FA-B3EE-4EAC-9AA6-199201B93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3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5LKmecOvIw" TargetMode="External"/><Relationship Id="rId2" Type="http://schemas.openxmlformats.org/officeDocument/2006/relationships/hyperlink" Target="https://www.youtube.com/watch?v=zmVFTNqoiw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xX4nMojoF4" TargetMode="External"/><Relationship Id="rId5" Type="http://schemas.openxmlformats.org/officeDocument/2006/relationships/hyperlink" Target="https://www.youtube.com/watch?v=rhHX4IzmcqA" TargetMode="External"/><Relationship Id="rId4" Type="http://schemas.openxmlformats.org/officeDocument/2006/relationships/hyperlink" Target="https://www.youtube.com/watch?v=6M94uE18cr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estování do Afriky: ideální cíl pro dobrodružství, luxus ...">
            <a:extLst>
              <a:ext uri="{FF2B5EF4-FFF2-40B4-BE49-F238E27FC236}">
                <a16:creationId xmlns:a16="http://schemas.microsoft.com/office/drawing/2014/main" id="{EF3606BC-3100-4589-8164-A1B782937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 bwMode="auto">
          <a:xfrm>
            <a:off x="20" y="-426719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422995-F825-4E1E-AB5E-CAF16E07E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1"/>
            <a:ext cx="9144000" cy="1599401"/>
          </a:xfrm>
        </p:spPr>
        <p:txBody>
          <a:bodyPr>
            <a:normAutofit/>
          </a:bodyPr>
          <a:lstStyle/>
          <a:p>
            <a:r>
              <a:rPr lang="cs-CZ" sz="9600" b="1" i="1" dirty="0">
                <a:solidFill>
                  <a:srgbClr val="FFFFFF"/>
                </a:solidFill>
              </a:rPr>
              <a:t>AFRIKA 4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4481E6-8CDA-4E14-924C-AC231285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sz="6000" b="1" i="1" dirty="0">
                <a:solidFill>
                  <a:srgbClr val="FFFFFF"/>
                </a:solidFill>
              </a:rPr>
              <a:t>OBLASTI AFRIKY </a:t>
            </a:r>
          </a:p>
        </p:txBody>
      </p:sp>
    </p:spTree>
    <p:extLst>
      <p:ext uri="{BB962C8B-B14F-4D97-AF65-F5344CB8AC3E}">
        <p14:creationId xmlns:p14="http://schemas.microsoft.com/office/powerpoint/2010/main" val="316783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ahel humanitarian aid to support crisis-hit communities">
            <a:extLst>
              <a:ext uri="{FF2B5EF4-FFF2-40B4-BE49-F238E27FC236}">
                <a16:creationId xmlns:a16="http://schemas.microsoft.com/office/drawing/2014/main" id="{DE7A0F29-154A-4C43-824B-62806DFEB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3F0A55-C5B1-47D2-BA96-CEBF6E8CD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9600" b="1" i="1" dirty="0">
                <a:solidFill>
                  <a:srgbClr val="FFFFFF"/>
                </a:solidFill>
              </a:rPr>
              <a:t>SAHEL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C6860F-950E-4AB8-9FC3-473BCB4EC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2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20700-9709-4F6D-96C3-CB799943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Státy oblasti Sahel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451CD-0E0F-4DD3-9EB9-E80B28EE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63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b="1" i="1" dirty="0"/>
              <a:t>Západní Sahara</a:t>
            </a:r>
          </a:p>
          <a:p>
            <a:r>
              <a:rPr lang="cs-CZ" b="1" i="1" dirty="0"/>
              <a:t>Mauritánie</a:t>
            </a:r>
          </a:p>
          <a:p>
            <a:r>
              <a:rPr lang="cs-CZ" b="1" i="1" dirty="0"/>
              <a:t>Niger</a:t>
            </a:r>
          </a:p>
          <a:p>
            <a:r>
              <a:rPr lang="cs-CZ" b="1" i="1" dirty="0"/>
              <a:t>Mali</a:t>
            </a:r>
          </a:p>
          <a:p>
            <a:r>
              <a:rPr lang="cs-CZ" b="1" i="1" dirty="0"/>
              <a:t>Čad</a:t>
            </a:r>
          </a:p>
          <a:p>
            <a:r>
              <a:rPr lang="cs-CZ" b="1" i="1" dirty="0"/>
              <a:t>Súdán</a:t>
            </a:r>
          </a:p>
          <a:p>
            <a:r>
              <a:rPr lang="cs-CZ" b="1" i="1" dirty="0"/>
              <a:t>Jižní Súdán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chemeClr val="accent2"/>
                </a:solidFill>
              </a:rPr>
              <a:t>Úkol: </a:t>
            </a:r>
            <a:r>
              <a:rPr lang="cs-CZ" dirty="0"/>
              <a:t>Zakreslete státy do slepé mapy.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073919-1012-4BD9-89B2-803EA6D7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87" y="1485215"/>
            <a:ext cx="5835841" cy="388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09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485E0-919A-4C01-80A0-5016B644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9247"/>
            <a:ext cx="10515600" cy="5477716"/>
          </a:xfrm>
        </p:spPr>
        <p:txBody>
          <a:bodyPr/>
          <a:lstStyle/>
          <a:p>
            <a:r>
              <a:rPr lang="cs-CZ" dirty="0"/>
              <a:t>jižní okraj Sahary až po savany (sucho)</a:t>
            </a:r>
          </a:p>
          <a:p>
            <a:r>
              <a:rPr lang="cs-CZ" dirty="0"/>
              <a:t>pastevectví, primitivní zemědělství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nejchudší oblast </a:t>
            </a:r>
            <a:r>
              <a:rPr lang="cs-CZ" dirty="0"/>
              <a:t>– humanitární pomoc (OSN, UNICEF)</a:t>
            </a:r>
          </a:p>
          <a:p>
            <a:r>
              <a:rPr lang="cs-CZ" dirty="0"/>
              <a:t>občanské války, negramotnost, HIV </a:t>
            </a:r>
          </a:p>
          <a:p>
            <a:r>
              <a:rPr lang="cs-CZ" b="1" i="1" dirty="0" err="1"/>
              <a:t>Tauregové</a:t>
            </a:r>
            <a:r>
              <a:rPr lang="cs-CZ" dirty="0"/>
              <a:t> = pouštní kočovníci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E2D6C9-C1AC-4B56-BC19-A99E5A36B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95162"/>
            <a:ext cx="4536359" cy="278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Pictures\Saved Pictures\zeměpis\6.tř\Afrika\deux_amis.jpg">
            <a:extLst>
              <a:ext uri="{FF2B5EF4-FFF2-40B4-BE49-F238E27FC236}">
                <a16:creationId xmlns:a16="http://schemas.microsoft.com/office/drawing/2014/main" id="{F0F94ED7-97A9-4DAA-A8D2-15F32356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32" y="2709634"/>
            <a:ext cx="3055825" cy="35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2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E3215-8151-42D5-B18C-43F454BF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Západní Sahara</a:t>
            </a:r>
          </a:p>
        </p:txBody>
      </p:sp>
      <p:pic>
        <p:nvPicPr>
          <p:cNvPr id="4" name="Picture 2" descr="C:\Users\user\Pictures\Saved Pictures\zeměpis\6.tř\Afrika\vlajka_zapadni_sahary.jpg">
            <a:extLst>
              <a:ext uri="{FF2B5EF4-FFF2-40B4-BE49-F238E27FC236}">
                <a16:creationId xmlns:a16="http://schemas.microsoft.com/office/drawing/2014/main" id="{6467DF90-7AE9-433E-ABF2-0527D06A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2428875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9AB1DA9B-1E84-48AE-BD1C-5CDB5D55A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19" y="1996050"/>
            <a:ext cx="8001162" cy="44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8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49AAC-BF36-4048-85AE-3DDE72FE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Mauritánie</a:t>
            </a:r>
            <a:r>
              <a:rPr lang="cs-CZ" dirty="0"/>
              <a:t> </a:t>
            </a:r>
          </a:p>
        </p:txBody>
      </p:sp>
      <p:pic>
        <p:nvPicPr>
          <p:cNvPr id="4" name="Picture 2" descr="C:\Users\user\Pictures\Saved Pictures\zeměpis\6.tř\Afrika\Flag_of_Mauritania_svg.png">
            <a:extLst>
              <a:ext uri="{FF2B5EF4-FFF2-40B4-BE49-F238E27FC236}">
                <a16:creationId xmlns:a16="http://schemas.microsoft.com/office/drawing/2014/main" id="{1C773A56-3BE7-4284-8936-FA4FC34E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90" y="408285"/>
            <a:ext cx="2126010" cy="14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6955BAAF-ED8E-466A-9ADE-E1B9CFAE5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" y="2638068"/>
            <a:ext cx="5260943" cy="3510319"/>
          </a:xfrm>
        </p:spPr>
      </p:pic>
      <p:pic>
        <p:nvPicPr>
          <p:cNvPr id="7170" name="Picture 2" descr="Mauritánie: Pronásledování aktivistů vystupujících proti otroctví ...">
            <a:extLst>
              <a:ext uri="{FF2B5EF4-FFF2-40B4-BE49-F238E27FC236}">
                <a16:creationId xmlns:a16="http://schemas.microsoft.com/office/drawing/2014/main" id="{2527EAAB-1DEF-4504-9606-0EDA075D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690688"/>
            <a:ext cx="489585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4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59C12-05EF-41D2-997C-7F7CDC77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Mali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F9FD1-257B-42C4-A5CD-D995310CC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problémy s pitnou vodou</a:t>
            </a:r>
          </a:p>
        </p:txBody>
      </p:sp>
      <p:pic>
        <p:nvPicPr>
          <p:cNvPr id="4" name="Picture 2" descr="C:\Users\user\Pictures\Saved Pictures\zeměpis\6.tř\Afrika\Mali\Flag_of_Mali_svg.png">
            <a:extLst>
              <a:ext uri="{FF2B5EF4-FFF2-40B4-BE49-F238E27FC236}">
                <a16:creationId xmlns:a16="http://schemas.microsoft.com/office/drawing/2014/main" id="{EB2190CA-8E81-4170-B9CF-46D50C68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49" y="230188"/>
            <a:ext cx="1780995" cy="11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00C123BC-6CE8-4BDE-B34C-EFE983332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7" y="2688136"/>
            <a:ext cx="8848725" cy="36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DB004-8057-412D-A1DE-E9AB13AA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Niger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AEF9E6-50EA-48BC-A68A-8DF710E32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:\Users\user\Pictures\Saved Pictures\zeměpis\6.tř\Afrika\Niger\700px-Flag_of_Niger_svg.png">
            <a:extLst>
              <a:ext uri="{FF2B5EF4-FFF2-40B4-BE49-F238E27FC236}">
                <a16:creationId xmlns:a16="http://schemas.microsoft.com/office/drawing/2014/main" id="{4F109C1B-B227-48C7-8B5D-B3764C43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23" y="452555"/>
            <a:ext cx="1386152" cy="11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83A09D16-9ECC-4BA0-B49F-EA14F733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72157"/>
            <a:ext cx="6115098" cy="3439743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7C79053C-71E5-4A29-B05D-9514CC3B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>
          <a:xfrm>
            <a:off x="5653336" y="452555"/>
            <a:ext cx="5700464" cy="37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0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C714E-8638-416C-9B90-2261D70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2482" cy="1325563"/>
          </a:xfrm>
        </p:spPr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Čad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89845-2DD5-4F5E-8A04-A1606665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637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2" descr="C:\Users\user\Pictures\Saved Pictures\zeměpis\6.tř\Afrika\Čad\Flag_of_Chad_svg.png">
            <a:extLst>
              <a:ext uri="{FF2B5EF4-FFF2-40B4-BE49-F238E27FC236}">
                <a16:creationId xmlns:a16="http://schemas.microsoft.com/office/drawing/2014/main" id="{B4D35C52-1283-4E3A-8111-790ED774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77" y="414764"/>
            <a:ext cx="1468898" cy="9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53A7E64-3C5E-4BE3-A696-1DCCD71B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2" y="653835"/>
            <a:ext cx="5748618" cy="377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C9F78A40-7075-4111-B5E3-68D6361C2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7052"/>
            <a:ext cx="5323656" cy="3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B0C36-F887-42DC-A7AE-D68BA686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Súdán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06A0C8-1310-45FB-9203-57D9201AA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4700"/>
          </a:xfrm>
        </p:spPr>
        <p:txBody>
          <a:bodyPr>
            <a:normAutofit/>
          </a:bodyPr>
          <a:lstStyle/>
          <a:p>
            <a:r>
              <a:rPr lang="cs-CZ" dirty="0"/>
              <a:t>Nil – zavlažování plantáží (bavlník, kukuřice, pšenice)</a:t>
            </a:r>
          </a:p>
          <a:p>
            <a:r>
              <a:rPr lang="cs-CZ" dirty="0"/>
              <a:t>největší vývozce </a:t>
            </a:r>
            <a:r>
              <a:rPr lang="cs-CZ" b="1" i="1" dirty="0"/>
              <a:t>arabské gumy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chemeClr val="accent2"/>
                </a:solidFill>
              </a:rPr>
              <a:t>Aktivita: </a:t>
            </a:r>
            <a:r>
              <a:rPr lang="cs-CZ" dirty="0"/>
              <a:t>Vyhledejte na internetu, k čemu se využívá arabská guma  </a:t>
            </a:r>
          </a:p>
        </p:txBody>
      </p:sp>
      <p:pic>
        <p:nvPicPr>
          <p:cNvPr id="4" name="Picture 2" descr="C:\Users\user\Pictures\Saved Pictures\zeměpis\6.tř\Afrika\Súdán\Flag_of_Sudan_svg.png">
            <a:extLst>
              <a:ext uri="{FF2B5EF4-FFF2-40B4-BE49-F238E27FC236}">
                <a16:creationId xmlns:a16="http://schemas.microsoft.com/office/drawing/2014/main" id="{76509DC6-BEBA-4719-AB43-D30D4F2E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33" y="365125"/>
            <a:ext cx="2082032" cy="10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D90D0E6-B03B-430A-8816-51E045379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73" y="2516468"/>
            <a:ext cx="3689777" cy="2767333"/>
          </a:xfrm>
          <a:prstGeom prst="rect">
            <a:avLst/>
          </a:prstGeom>
        </p:spPr>
      </p:pic>
      <p:pic>
        <p:nvPicPr>
          <p:cNvPr id="8194" name="Picture 2" descr="Súdán - země s více pyramidami, než kolik jich má Egypt">
            <a:extLst>
              <a:ext uri="{FF2B5EF4-FFF2-40B4-BE49-F238E27FC236}">
                <a16:creationId xmlns:a16="http://schemas.microsoft.com/office/drawing/2014/main" id="{C45293AF-EB5D-4BF7-880B-D6171CB9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9" y="2989970"/>
            <a:ext cx="3689776" cy="22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6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AEC31-68A2-47E6-B090-54806982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Jižní Súdán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1E379-7D20-438C-8EB6-A3D5FCE4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65125"/>
            <a:ext cx="150628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Pobijte je! Jižní Súdán se potácí mezi nadějí a peklem | Týden.cz">
            <a:extLst>
              <a:ext uri="{FF2B5EF4-FFF2-40B4-BE49-F238E27FC236}">
                <a16:creationId xmlns:a16="http://schemas.microsoft.com/office/drawing/2014/main" id="{BC80C4E1-3536-46E1-A5EB-B265B2D6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338388"/>
            <a:ext cx="76200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6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11 Best Tour Companies for Your Trip to Egypt">
            <a:extLst>
              <a:ext uri="{FF2B5EF4-FFF2-40B4-BE49-F238E27FC236}">
                <a16:creationId xmlns:a16="http://schemas.microsoft.com/office/drawing/2014/main" id="{2DBC5C55-DDC0-4B90-B676-4DA45C52A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949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CB32DC-4159-48CF-A46C-E6495D1D3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 i="1">
                <a:solidFill>
                  <a:srgbClr val="FFFFFF"/>
                </a:solidFill>
              </a:rPr>
              <a:t>SEVERNÍ ARABSKÁ AFRIKA</a:t>
            </a:r>
          </a:p>
        </p:txBody>
      </p:sp>
    </p:spTree>
    <p:extLst>
      <p:ext uri="{BB962C8B-B14F-4D97-AF65-F5344CB8AC3E}">
        <p14:creationId xmlns:p14="http://schemas.microsoft.com/office/powerpoint/2010/main" val="139830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79D5D-85E0-4F74-A6D1-1E161E4E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Odkazy na zajímavá videa a stránky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18FBD-0E24-4F35-BBEC-44DC6BEB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UNICEF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https://www.youtube.com/watch?v=zmVFTNqoiwk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Sfinga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https://www.youtube.com/watch?v=O5LKmecOvIw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Pyramidy</a:t>
            </a:r>
            <a:r>
              <a:rPr lang="cs-CZ" dirty="0"/>
              <a:t> – odhalená tajemství: </a:t>
            </a:r>
            <a:r>
              <a:rPr lang="cs-CZ" dirty="0">
                <a:hlinkClick r:id="rId4"/>
              </a:rPr>
              <a:t>https://www.youtube.com/watch?v=6M94uE18crw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Kleopatra</a:t>
            </a:r>
            <a:r>
              <a:rPr lang="cs-CZ" dirty="0"/>
              <a:t> - </a:t>
            </a:r>
            <a:r>
              <a:rPr lang="cs-CZ" dirty="0">
                <a:hlinkClick r:id="rId5"/>
              </a:rPr>
              <a:t>https://www.youtube.com/watch?v=rhHX4IzmcqA</a:t>
            </a:r>
            <a:endParaRPr lang="cs-CZ" dirty="0"/>
          </a:p>
          <a:p>
            <a:r>
              <a:rPr lang="cs-CZ" b="1" i="1" dirty="0"/>
              <a:t>Niger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https://www.youtube.com/watch?v=qxX4nMojoF4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029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26FD5-FC30-44AD-8FB2-843B105C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Státy severní arabské Afriky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C1BE2-8775-4187-8A23-E70D8E1EC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5 států při pobřeží Středozemního moře</a:t>
            </a:r>
          </a:p>
          <a:p>
            <a:r>
              <a:rPr lang="cs-CZ" b="1" i="1" dirty="0"/>
              <a:t>Maroko</a:t>
            </a:r>
          </a:p>
          <a:p>
            <a:r>
              <a:rPr lang="cs-CZ" b="1" i="1" dirty="0"/>
              <a:t>Alžírsko</a:t>
            </a:r>
          </a:p>
          <a:p>
            <a:r>
              <a:rPr lang="cs-CZ" b="1" i="1" dirty="0"/>
              <a:t>Tunisko</a:t>
            </a:r>
          </a:p>
          <a:p>
            <a:r>
              <a:rPr lang="cs-CZ" b="1" i="1" dirty="0"/>
              <a:t>Libye</a:t>
            </a:r>
          </a:p>
          <a:p>
            <a:r>
              <a:rPr lang="cs-CZ" b="1" i="1" dirty="0"/>
              <a:t>Egypt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Úkol: </a:t>
            </a:r>
            <a:r>
              <a:rPr lang="cs-CZ" dirty="0"/>
              <a:t>Zakreslete státy do slepé </a:t>
            </a:r>
            <a:r>
              <a:rPr lang="cs-CZ" dirty="0" err="1"/>
              <a:t>papy</a:t>
            </a:r>
            <a:r>
              <a:rPr lang="cs-CZ" dirty="0"/>
              <a:t>.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5588D15B-9327-495A-A221-B14990644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11307" r="2645" b="4742"/>
          <a:stretch/>
        </p:blipFill>
        <p:spPr>
          <a:xfrm>
            <a:off x="5480594" y="2465429"/>
            <a:ext cx="5253668" cy="29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9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3E8ED-CC2C-41DE-8E82-36E32C8AC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259"/>
            <a:ext cx="10515600" cy="5226704"/>
          </a:xfrm>
        </p:spPr>
        <p:txBody>
          <a:bodyPr/>
          <a:lstStyle/>
          <a:p>
            <a:r>
              <a:rPr lang="cs-CZ" b="1" i="1" dirty="0"/>
              <a:t>Obyvatelstvo</a:t>
            </a:r>
            <a:r>
              <a:rPr lang="cs-CZ" dirty="0"/>
              <a:t>: převážně </a:t>
            </a:r>
            <a:r>
              <a:rPr lang="cs-CZ" b="1" i="1" dirty="0">
                <a:solidFill>
                  <a:srgbClr val="FF0000"/>
                </a:solidFill>
              </a:rPr>
              <a:t>Arabové</a:t>
            </a:r>
            <a:r>
              <a:rPr lang="cs-CZ" dirty="0"/>
              <a:t> (islám), berbeři </a:t>
            </a:r>
          </a:p>
          <a:p>
            <a:r>
              <a:rPr lang="cs-CZ" b="1" i="1" dirty="0"/>
              <a:t>Hospodářství</a:t>
            </a:r>
            <a:r>
              <a:rPr lang="cs-CZ" dirty="0"/>
              <a:t>: </a:t>
            </a:r>
            <a:r>
              <a:rPr lang="cs-CZ" b="1" i="1" dirty="0">
                <a:solidFill>
                  <a:srgbClr val="FF0000"/>
                </a:solidFill>
              </a:rPr>
              <a:t>ropa a zemní plyn</a:t>
            </a:r>
            <a:r>
              <a:rPr lang="cs-CZ" dirty="0"/>
              <a:t>, bavlník, olivy, datle (spolupráce s Evropou)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1E74213-2743-40EA-AD1F-F2A04335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1421"/>
            <a:ext cx="4070570" cy="3075542"/>
          </a:xfrm>
          <a:prstGeom prst="rect">
            <a:avLst/>
          </a:prstGeom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E2312811-CD7F-4453-84F0-55721378A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68" y="3101421"/>
            <a:ext cx="4715832" cy="307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83B30-1BF2-46DE-9FAF-82EDA518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Maroko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D6DDB-F72F-4BCD-861A-9B7ED932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– </a:t>
            </a:r>
            <a:r>
              <a:rPr lang="cs-CZ" b="1" i="1" dirty="0">
                <a:solidFill>
                  <a:srgbClr val="FF0000"/>
                </a:solidFill>
              </a:rPr>
              <a:t>Rabat</a:t>
            </a:r>
          </a:p>
          <a:p>
            <a:r>
              <a:rPr lang="cs-CZ" dirty="0"/>
              <a:t>krotitelé hadů, mešity, tržnice atd. </a:t>
            </a:r>
          </a:p>
        </p:txBody>
      </p:sp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7A98811F-3B13-4399-B5FF-1FDF89625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38" y="432593"/>
            <a:ext cx="1988345" cy="1325563"/>
          </a:xfrm>
          <a:prstGeom prst="rect">
            <a:avLst/>
          </a:prstGeom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98ADCDC3-73E1-4203-843F-332BFA1A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58" y="432593"/>
            <a:ext cx="3458292" cy="2197689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6F8C4FE2-4858-4759-B98F-AEC80ADEF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8847"/>
            <a:ext cx="5535562" cy="2968116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7C683AC6-6F17-4317-ABFC-6C3C2D340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39" y="3203874"/>
            <a:ext cx="3965411" cy="29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8AD69A-04A7-41C6-88F9-63CA371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Alžírsko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CBF2FB-E6C0-4622-ABDC-4B205B966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- </a:t>
            </a:r>
            <a:r>
              <a:rPr lang="cs-CZ" b="1" i="1" dirty="0">
                <a:solidFill>
                  <a:srgbClr val="FF0000"/>
                </a:solidFill>
              </a:rPr>
              <a:t>Alžír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73011D26-7040-48C2-8447-EAADB1FE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86" y="365124"/>
            <a:ext cx="1988346" cy="1325564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C51FCB3-3BA5-474C-BB3A-0D18AAA0B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8497" r="15593" b="16285"/>
          <a:stretch/>
        </p:blipFill>
        <p:spPr>
          <a:xfrm>
            <a:off x="6648450" y="365124"/>
            <a:ext cx="2105608" cy="2348189"/>
          </a:xfrm>
          <a:prstGeom prst="rect">
            <a:avLst/>
          </a:prstGeom>
        </p:spPr>
      </p:pic>
      <p:pic>
        <p:nvPicPr>
          <p:cNvPr id="4098" name="Picture 2" descr="V Alžírsku není moc bezpečno, ještě nedávno tu zuřila občanská ...">
            <a:extLst>
              <a:ext uri="{FF2B5EF4-FFF2-40B4-BE49-F238E27FC236}">
                <a16:creationId xmlns:a16="http://schemas.microsoft.com/office/drawing/2014/main" id="{72F7FC4F-336D-4615-8729-6F6DFC91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0523"/>
            <a:ext cx="4355253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ŽÍRSKO PLNÉ PŘEKVAPENÍ | Xantypa">
            <a:extLst>
              <a:ext uri="{FF2B5EF4-FFF2-40B4-BE49-F238E27FC236}">
                <a16:creationId xmlns:a16="http://schemas.microsoft.com/office/drawing/2014/main" id="{C67F412F-40BA-4A44-90B3-4A256F50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46" y="2910523"/>
            <a:ext cx="4355253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6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FC9D3-B579-43EC-8E68-35F9A076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Tunisko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EAACA3-7211-45B0-A624-E9CF117C5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– </a:t>
            </a:r>
            <a:r>
              <a:rPr lang="cs-CZ" b="1" i="1" dirty="0">
                <a:solidFill>
                  <a:srgbClr val="FF0000"/>
                </a:solidFill>
              </a:rPr>
              <a:t>Tunis</a:t>
            </a:r>
          </a:p>
          <a:p>
            <a:r>
              <a:rPr lang="cs-CZ" dirty="0"/>
              <a:t>těžba ropy a zemního plynu</a:t>
            </a:r>
          </a:p>
          <a:p>
            <a:r>
              <a:rPr lang="cs-CZ" dirty="0"/>
              <a:t>cestovní ruch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20E785EA-B54C-439D-8249-481329EDF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6" y="413589"/>
            <a:ext cx="1842052" cy="1228634"/>
          </a:xfrm>
          <a:prstGeom prst="rect">
            <a:avLst/>
          </a:prstGeom>
        </p:spPr>
      </p:pic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C363807C-7DE0-49D7-8056-A2B4F73A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14" y="413589"/>
            <a:ext cx="3441960" cy="1936103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50392261-6E38-4A2F-BD90-29B1B87B0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1" y="3659702"/>
            <a:ext cx="4121697" cy="2652198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0848EA2-6941-4C02-BDBC-3B9296EA3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3046379"/>
            <a:ext cx="4492488" cy="32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AF940-B19D-47DA-8EF1-AF792896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Egypt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17900-AEA2-40DA-98F2-E2C8D58E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- </a:t>
            </a:r>
            <a:r>
              <a:rPr lang="cs-CZ" b="1" i="1" dirty="0">
                <a:solidFill>
                  <a:srgbClr val="FF0000"/>
                </a:solidFill>
              </a:rPr>
              <a:t>Káhira</a:t>
            </a:r>
          </a:p>
          <a:p>
            <a:r>
              <a:rPr lang="cs-CZ" dirty="0"/>
              <a:t>moderní země </a:t>
            </a:r>
          </a:p>
          <a:p>
            <a:r>
              <a:rPr lang="cs-CZ" dirty="0"/>
              <a:t>většina obyvatel v údolí Nilu </a:t>
            </a:r>
          </a:p>
          <a:p>
            <a:r>
              <a:rPr lang="cs-CZ" dirty="0"/>
              <a:t>cestovní ruch – </a:t>
            </a:r>
            <a:r>
              <a:rPr lang="cs-CZ" b="1" i="1" dirty="0">
                <a:solidFill>
                  <a:srgbClr val="FF0000"/>
                </a:solidFill>
              </a:rPr>
              <a:t>starověké egyptské říše</a:t>
            </a:r>
          </a:p>
          <a:p>
            <a:r>
              <a:rPr lang="cs-CZ" dirty="0"/>
              <a:t>rozkládá se na 2 kontinentech – Asie a Afrika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0215CC-2952-4D51-AA50-8CD95F903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87" y="397458"/>
            <a:ext cx="1891343" cy="1260895"/>
          </a:xfrm>
          <a:prstGeom prst="rect">
            <a:avLst/>
          </a:prstGeom>
        </p:spPr>
      </p:pic>
      <p:pic>
        <p:nvPicPr>
          <p:cNvPr id="3074" name="Picture 2" descr="Mapa Egypta - MapaOnline.cz">
            <a:extLst>
              <a:ext uri="{FF2B5EF4-FFF2-40B4-BE49-F238E27FC236}">
                <a16:creationId xmlns:a16="http://schemas.microsoft.com/office/drawing/2014/main" id="{2F766D8E-828D-4F33-9785-7FE92A2A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12" y="243840"/>
            <a:ext cx="2917388" cy="34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ypt Civilization | Where is Egypt Located">
            <a:extLst>
              <a:ext uri="{FF2B5EF4-FFF2-40B4-BE49-F238E27FC236}">
                <a16:creationId xmlns:a16="http://schemas.microsoft.com/office/drawing/2014/main" id="{1C8BF8E3-A9DF-4043-8D96-49D809DD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450715"/>
            <a:ext cx="4084320" cy="20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9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EBE1D-AA54-4443-8FF2-3EAD4F0A7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10506075" cy="5338763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Vzpomeňte si na hodiny dějepisu a zkuste pojmenovat historická místa na fotografiích.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Vyhledejte na internetu, jak se jmenuje největší pyramida na světe a kde se nachází.  </a:t>
            </a:r>
          </a:p>
        </p:txBody>
      </p:sp>
      <p:pic>
        <p:nvPicPr>
          <p:cNvPr id="5122" name="Picture 2" descr="Dovolená a zájezdy CK FISCHER">
            <a:extLst>
              <a:ext uri="{FF2B5EF4-FFF2-40B4-BE49-F238E27FC236}">
                <a16:creationId xmlns:a16="http://schemas.microsoft.com/office/drawing/2014/main" id="{AA717FA9-7287-41FA-A80E-6282004B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6650"/>
            <a:ext cx="2957715" cy="19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lčení kamenných obrů: Tajemství Velké sfingy v Gíze | 100+1 ...">
            <a:extLst>
              <a:ext uri="{FF2B5EF4-FFF2-40B4-BE49-F238E27FC236}">
                <a16:creationId xmlns:a16="http://schemas.microsoft.com/office/drawing/2014/main" id="{989FCF87-6CB7-479D-A070-019F51C7C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21" y="2006650"/>
            <a:ext cx="2941320" cy="19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Údolí králů | Egypt | MAHALO.cz">
            <a:extLst>
              <a:ext uri="{FF2B5EF4-FFF2-40B4-BE49-F238E27FC236}">
                <a16:creationId xmlns:a16="http://schemas.microsoft.com/office/drawing/2014/main" id="{4C47C04B-BAE4-4469-B669-17DEAC82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47" y="2006651"/>
            <a:ext cx="2957715" cy="19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661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335</Words>
  <Application>Microsoft Office PowerPoint</Application>
  <PresentationFormat>Širokoúhlá obrazovka</PresentationFormat>
  <Paragraphs>78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AFRIKA 4</vt:lpstr>
      <vt:lpstr>SEVERNÍ ARABSKÁ AFRIKA</vt:lpstr>
      <vt:lpstr>Státy severní arabské Afriky</vt:lpstr>
      <vt:lpstr>Prezentace aplikace PowerPoint</vt:lpstr>
      <vt:lpstr>Maroko</vt:lpstr>
      <vt:lpstr>Alžírsko</vt:lpstr>
      <vt:lpstr>Tunisko</vt:lpstr>
      <vt:lpstr>Egypt</vt:lpstr>
      <vt:lpstr>Prezentace aplikace PowerPoint</vt:lpstr>
      <vt:lpstr>SAHEL </vt:lpstr>
      <vt:lpstr>Státy oblasti Sahel</vt:lpstr>
      <vt:lpstr>Prezentace aplikace PowerPoint</vt:lpstr>
      <vt:lpstr>Západní Sahara</vt:lpstr>
      <vt:lpstr>Mauritánie </vt:lpstr>
      <vt:lpstr>Mali </vt:lpstr>
      <vt:lpstr>Niger</vt:lpstr>
      <vt:lpstr>Čad</vt:lpstr>
      <vt:lpstr>Súdán </vt:lpstr>
      <vt:lpstr>Jižní Súdán </vt:lpstr>
      <vt:lpstr>Odkazy na zajímavá videa a stránky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 4</dc:title>
  <dc:creator>havlova93@seznam.cz</dc:creator>
  <cp:lastModifiedBy>havlova93@seznam.cz</cp:lastModifiedBy>
  <cp:revision>6</cp:revision>
  <dcterms:created xsi:type="dcterms:W3CDTF">2020-03-31T15:29:35Z</dcterms:created>
  <dcterms:modified xsi:type="dcterms:W3CDTF">2020-03-31T17:30:29Z</dcterms:modified>
</cp:coreProperties>
</file>